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5400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068" autoAdjust="0"/>
    <p:restoredTop sz="94660"/>
  </p:normalViewPr>
  <p:slideViewPr>
    <p:cSldViewPr snapToGrid="0">
      <p:cViewPr varScale="1">
        <p:scale>
          <a:sx n="72" d="100"/>
          <a:sy n="72" d="100"/>
        </p:scale>
        <p:origin x="2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2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iyibo Kio" userId="bf1678d1-2afa-405e-be05-1cc65f34b8cb" providerId="ADAL" clId="{D440DC61-0452-4FAA-93F6-8A9754741F19}"/>
    <pc:docChg chg="undo custSel delSld modSld">
      <pc:chgData name="Adaiyibo Kio" userId="bf1678d1-2afa-405e-be05-1cc65f34b8cb" providerId="ADAL" clId="{D440DC61-0452-4FAA-93F6-8A9754741F19}" dt="2019-06-18T14:18:34.397" v="52" actId="20577"/>
      <pc:docMkLst>
        <pc:docMk/>
      </pc:docMkLst>
      <pc:sldChg chg="del">
        <pc:chgData name="Adaiyibo Kio" userId="bf1678d1-2afa-405e-be05-1cc65f34b8cb" providerId="ADAL" clId="{D440DC61-0452-4FAA-93F6-8A9754741F19}" dt="2019-06-18T14:18:10.134" v="50" actId="2696"/>
        <pc:sldMkLst>
          <pc:docMk/>
          <pc:sldMk cId="820978490" sldId="259"/>
        </pc:sldMkLst>
      </pc:sldChg>
      <pc:sldChg chg="modSp">
        <pc:chgData name="Adaiyibo Kio" userId="bf1678d1-2afa-405e-be05-1cc65f34b8cb" providerId="ADAL" clId="{D440DC61-0452-4FAA-93F6-8A9754741F19}" dt="2019-06-18T14:17:43.478" v="49" actId="20577"/>
        <pc:sldMkLst>
          <pc:docMk/>
          <pc:sldMk cId="2363200953" sldId="260"/>
        </pc:sldMkLst>
        <pc:spChg chg="mod">
          <ac:chgData name="Adaiyibo Kio" userId="bf1678d1-2afa-405e-be05-1cc65f34b8cb" providerId="ADAL" clId="{D440DC61-0452-4FAA-93F6-8A9754741F19}" dt="2019-06-18T14:17:43.478" v="49" actId="20577"/>
          <ac:spMkLst>
            <pc:docMk/>
            <pc:sldMk cId="2363200953" sldId="260"/>
            <ac:spMk id="3" creationId="{00000000-0000-0000-0000-000000000000}"/>
          </ac:spMkLst>
        </pc:spChg>
      </pc:sldChg>
      <pc:sldChg chg="modSp">
        <pc:chgData name="Adaiyibo Kio" userId="bf1678d1-2afa-405e-be05-1cc65f34b8cb" providerId="ADAL" clId="{D440DC61-0452-4FAA-93F6-8A9754741F19}" dt="2019-06-18T14:18:34.397" v="52" actId="20577"/>
        <pc:sldMkLst>
          <pc:docMk/>
          <pc:sldMk cId="3385205557" sldId="261"/>
        </pc:sldMkLst>
        <pc:spChg chg="mod">
          <ac:chgData name="Adaiyibo Kio" userId="bf1678d1-2afa-405e-be05-1cc65f34b8cb" providerId="ADAL" clId="{D440DC61-0452-4FAA-93F6-8A9754741F19}" dt="2019-06-18T14:18:34.397" v="52" actId="20577"/>
          <ac:spMkLst>
            <pc:docMk/>
            <pc:sldMk cId="3385205557" sldId="261"/>
            <ac:spMk id="3" creationId="{00000000-0000-0000-0000-000000000000}"/>
          </ac:spMkLst>
        </pc:spChg>
      </pc:sldChg>
      <pc:sldChg chg="modSp">
        <pc:chgData name="Adaiyibo Kio" userId="bf1678d1-2afa-405e-be05-1cc65f34b8cb" providerId="ADAL" clId="{D440DC61-0452-4FAA-93F6-8A9754741F19}" dt="2019-06-18T14:17:04.712" v="23" actId="20577"/>
        <pc:sldMkLst>
          <pc:docMk/>
          <pc:sldMk cId="1022826176" sldId="264"/>
        </pc:sldMkLst>
        <pc:spChg chg="mod">
          <ac:chgData name="Adaiyibo Kio" userId="bf1678d1-2afa-405e-be05-1cc65f34b8cb" providerId="ADAL" clId="{D440DC61-0452-4FAA-93F6-8A9754741F19}" dt="2019-06-18T14:17:04.712" v="23" actId="20577"/>
          <ac:spMkLst>
            <pc:docMk/>
            <pc:sldMk cId="1022826176" sldId="264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172CA-A7BB-4669-98B7-91170C8FB05A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FA58A-4847-4706-BD35-59EB7C207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87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BE4C1-69F9-468D-8412-125664408F58}" type="datetime1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CA237-F9B2-4D66-BE06-E3E46ABE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45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6B17B-0AAB-4885-9D17-D91DEDC18796}" type="datetime1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CA237-F9B2-4D66-BE06-E3E46ABE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466A5-FFEB-4A9D-95E1-FAF10231152E}" type="datetime1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CA237-F9B2-4D66-BE06-E3E46ABE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21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21469-C990-4E36-92AD-F849AA71C85C}" type="datetime1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CA237-F9B2-4D66-BE06-E3E46ABE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18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6AF80-58E6-4782-946E-01AEA59175EF}" type="datetime1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CA237-F9B2-4D66-BE06-E3E46ABE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58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0472F-3E1C-4153-BA8D-47561A66ED40}" type="datetime1">
              <a:rPr lang="en-US" smtClean="0"/>
              <a:t>12/17/2019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CA237-F9B2-4D66-BE06-E3E46ABE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56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4B650-D7D4-4466-B2E9-65B59E6C10DF}" type="datetime1">
              <a:rPr lang="en-US" smtClean="0"/>
              <a:t>12/17/2019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CA237-F9B2-4D66-BE06-E3E46ABE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7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40406-48B6-4165-87D1-CF44AAFF3100}" type="datetime1">
              <a:rPr lang="en-US" smtClean="0"/>
              <a:t>12/17/2019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CA237-F9B2-4D66-BE06-E3E46ABE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5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97A8-4A22-4F42-B05C-49AA9061DB17}" type="datetime1">
              <a:rPr lang="en-US" smtClean="0"/>
              <a:t>12/17/2019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CA237-F9B2-4D66-BE06-E3E46ABE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12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A0A36-751F-43F1-A16C-18120B6DFDD7}" type="datetime1">
              <a:rPr lang="en-US" smtClean="0"/>
              <a:t>12/17/2019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CA237-F9B2-4D66-BE06-E3E46ABE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63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C4EA8-89BB-4B3C-BA17-86AC8D34D8EA}" type="datetime1">
              <a:rPr lang="en-US" smtClean="0"/>
              <a:t>12/17/2019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CA237-F9B2-4D66-BE06-E3E46ABE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9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D57BA-4B0E-43C2-B7E4-F9B6D4C504A3}" type="datetime1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CA237-F9B2-4D66-BE06-E3E46ABE2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10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2.jpeg"/><Relationship Id="rId9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1002" y="22721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of research work with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Goldwind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5874" y="3361406"/>
            <a:ext cx="9144000" cy="2763303"/>
          </a:xfrm>
        </p:spPr>
        <p:txBody>
          <a:bodyPr>
            <a:normAutofit/>
          </a:bodyPr>
          <a:lstStyle/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2/1/2019-11/15/2019</a:t>
            </a:r>
          </a:p>
          <a:p>
            <a:pPr lvl="1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Prepared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by Nitesh Kumar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Texas A&amp;M University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CA237-F9B2-4D66-BE06-E3E46ABE2CF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453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692" y="102702"/>
            <a:ext cx="11270382" cy="10523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Turbine-to-Turbine Comparison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Quantify the Difference</a:t>
            </a: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1ECA237-F9B2-4D66-BE06-E3E46ABE2CF9}" type="slidenum">
              <a:rPr lang="en-US" smtClean="0"/>
              <a:t>10</a:t>
            </a:fld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8001" y="659466"/>
            <a:ext cx="114917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AutoNum type="arabicPeriod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31796" y="1056135"/>
            <a:ext cx="1082200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differences between the two turbines are quantified by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Unweighted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power production difference</a:t>
            </a:r>
          </a:p>
          <a:p>
            <a:pPr marL="346075"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unweighted power difference is when each testing environmental condition is treated as happening in the equal frequency.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Weighted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power production difference </a:t>
            </a:r>
          </a:p>
          <a:p>
            <a:pPr marL="288925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weighted power difference is when actual relative frequencies of the testing environmental conditions are used to weigh the power production difference.</a:t>
            </a:r>
          </a:p>
        </p:txBody>
      </p:sp>
    </p:spTree>
    <p:extLst>
      <p:ext uri="{BB962C8B-B14F-4D97-AF65-F5344CB8AC3E}">
        <p14:creationId xmlns:p14="http://schemas.microsoft.com/office/powerpoint/2010/main" val="144962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35" y="84912"/>
            <a:ext cx="12107780" cy="10523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Turbine-to-Turbine Comparison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Environmental Condition Probability</a:t>
            </a: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1ECA237-F9B2-4D66-BE06-E3E46ABE2CF9}" type="slidenum">
              <a:rPr lang="en-US" smtClean="0"/>
              <a:t>11</a:t>
            </a:fld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8001" y="659466"/>
            <a:ext cx="114917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AutoNum type="arabicPeriod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97D49-580F-40A5-A042-801EC8D878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94" t="25170" r="30000" b="6102"/>
          <a:stretch/>
        </p:blipFill>
        <p:spPr>
          <a:xfrm>
            <a:off x="2297237" y="1150874"/>
            <a:ext cx="7698377" cy="4812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A6F36C-9A7D-405C-AA5C-0FB79FDC7B36}"/>
                  </a:ext>
                </a:extLst>
              </p:cNvPr>
              <p:cNvSpPr txBox="1"/>
              <p:nvPr/>
            </p:nvSpPr>
            <p:spPr>
              <a:xfrm rot="16200000">
                <a:off x="459562" y="3018398"/>
                <a:ext cx="2998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500000"/>
                    </a:solidFill>
                  </a:rPr>
                  <a:t>Ambient temperature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500000"/>
                        </a:solidFill>
                        <a:latin typeface="Cambria Math" panose="02040503050406030204" pitchFamily="18" charset="0"/>
                      </a:rPr>
                      <m:t>(°</m:t>
                    </m:r>
                    <m:r>
                      <a:rPr lang="en-US" b="1" i="0" smtClean="0">
                        <a:solidFill>
                          <a:srgbClr val="500000"/>
                        </a:solidFill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b="1" i="0" smtClean="0">
                        <a:solidFill>
                          <a:srgbClr val="5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5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A6F36C-9A7D-405C-AA5C-0FB79FDC7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59562" y="3018398"/>
                <a:ext cx="2998543" cy="369332"/>
              </a:xfrm>
              <a:prstGeom prst="rect">
                <a:avLst/>
              </a:prstGeom>
              <a:blipFill>
                <a:blip r:embed="rId3"/>
                <a:stretch>
                  <a:fillRect l="-8197" r="-24590" b="-1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EAAD640-5B4B-473C-87FF-EAB850FA7C30}"/>
              </a:ext>
            </a:extLst>
          </p:cNvPr>
          <p:cNvSpPr txBox="1"/>
          <p:nvPr/>
        </p:nvSpPr>
        <p:spPr>
          <a:xfrm>
            <a:off x="4940738" y="711497"/>
            <a:ext cx="236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00000"/>
                </a:solidFill>
              </a:rPr>
              <a:t>Probability density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42FC53-CAAC-4545-A5B2-E74EB448EB98}"/>
              </a:ext>
            </a:extLst>
          </p:cNvPr>
          <p:cNvSpPr txBox="1"/>
          <p:nvPr/>
        </p:nvSpPr>
        <p:spPr>
          <a:xfrm>
            <a:off x="4692546" y="5987018"/>
            <a:ext cx="301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00000"/>
                </a:solidFill>
              </a:rPr>
              <a:t>Wind speed ( m/s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C415D-C34F-4B6E-BFDF-8A63662B953D}"/>
              </a:ext>
            </a:extLst>
          </p:cNvPr>
          <p:cNvSpPr txBox="1"/>
          <p:nvPr/>
        </p:nvSpPr>
        <p:spPr>
          <a:xfrm rot="16200000">
            <a:off x="9126093" y="3810488"/>
            <a:ext cx="241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Increasing probability</a:t>
            </a:r>
          </a:p>
        </p:txBody>
      </p:sp>
      <p:sp>
        <p:nvSpPr>
          <p:cNvPr id="11" name="Arrow: Up 12">
            <a:extLst>
              <a:ext uri="{FF2B5EF4-FFF2-40B4-BE49-F238E27FC236}">
                <a16:creationId xmlns:a16="http://schemas.microsoft.com/office/drawing/2014/main" id="{F194CA4C-73FF-4C3E-BB6C-6B9E5C9CC068}"/>
              </a:ext>
            </a:extLst>
          </p:cNvPr>
          <p:cNvSpPr/>
          <p:nvPr/>
        </p:nvSpPr>
        <p:spPr>
          <a:xfrm>
            <a:off x="10278695" y="1859892"/>
            <a:ext cx="110646" cy="865723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68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692" y="102702"/>
            <a:ext cx="11270382" cy="10523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Turbine-to-Turbine Comparison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Formula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1ECA237-F9B2-4D66-BE06-E3E46ABE2CF9}" type="slidenum">
              <a:rPr lang="en-US" smtClean="0"/>
              <a:t>12</a:t>
            </a:fld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8001" y="659466"/>
            <a:ext cx="114917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AutoNum type="arabicPeriod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58001" y="800732"/>
            <a:ext cx="1082200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Unweighted power production difference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Weighted power production difference </a:t>
            </a:r>
          </a:p>
          <a:p>
            <a:pPr marL="288925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58214" y="1398130"/>
                <a:ext cx="9243461" cy="25578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5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Total actual power using matched dataset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5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</m:oMath>
                </a14:m>
                <a:r>
                  <a:rPr lang="en-US" sz="2000" dirty="0">
                    <a:solidFill>
                      <a:srgbClr val="5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sz="2000" i="1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rgbClr val="5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rgbClr val="5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nary>
                  </m:oMath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000" dirty="0">
                    <a:solidFill>
                      <a:srgbClr val="5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Total actual power using matched dataset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5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5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sz="2000" i="1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rgbClr val="5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rgbClr val="5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nary>
                  </m:oMath>
                </a14:m>
                <a:endParaRPr lang="en-US" sz="2000" baseline="-25000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1400" baseline="-25000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000" dirty="0">
                    <a:solidFill>
                      <a:srgbClr val="5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Unweighted power difference (%)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5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5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rgbClr val="5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5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5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5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5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rgbClr val="5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5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5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5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5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rgbClr val="5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5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5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nary>
                      </m:den>
                    </m:f>
                    <m:r>
                      <a:rPr lang="en-US" sz="2000" i="1">
                        <a:solidFill>
                          <a:srgbClr val="500000"/>
                        </a:solidFill>
                        <a:latin typeface="Cambria Math" panose="02040503050406030204" pitchFamily="18" charset="0"/>
                      </a:rPr>
                      <m:t>×100</m:t>
                    </m:r>
                  </m:oMath>
                </a14:m>
                <a:r>
                  <a:rPr lang="en-US" sz="2000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214" y="1398130"/>
                <a:ext cx="9243461" cy="2557816"/>
              </a:xfrm>
              <a:prstGeom prst="rect">
                <a:avLst/>
              </a:prstGeom>
              <a:blipFill>
                <a:blip r:embed="rId2"/>
                <a:stretch>
                  <a:fillRect l="-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844840" y="4666154"/>
                <a:ext cx="8656321" cy="17715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5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Total weighted power using after matched dataset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5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>
                    <a:solidFill>
                      <a:srgbClr val="5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𝑃𝑟𝑜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nary>
                    <m:sSubSup>
                      <m:sSubSupPr>
                        <m:ctrlPr>
                          <a:rPr lang="en-US" sz="2000" i="1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endParaRPr lang="en-US" sz="2000" dirty="0">
                  <a:solidFill>
                    <a:srgbClr val="5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000" dirty="0">
                    <a:solidFill>
                      <a:srgbClr val="5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Total weighted power using after matched dataset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5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rgbClr val="5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𝑃𝑟𝑜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e>
                    </m:nary>
                    <m:sSubSup>
                      <m:sSubSupPr>
                        <m:ctrlPr>
                          <a:rPr lang="en-US" sz="2000" i="1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endParaRPr lang="en-US" sz="2000" dirty="0">
                  <a:solidFill>
                    <a:srgbClr val="5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000" dirty="0">
                  <a:solidFill>
                    <a:srgbClr val="5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000" dirty="0">
                    <a:solidFill>
                      <a:srgbClr val="5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Weighted power difference (%)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𝑃𝑟𝑜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5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5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rgbClr val="5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5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5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nary>
                        <m:r>
                          <a:rPr lang="en-US" sz="2000" i="1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𝑃𝑟𝑜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5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rgbClr val="5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solidFill>
                                      <a:srgbClr val="50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num>
                      <m:den>
                        <m:nary>
                          <m:naryPr>
                            <m:chr m:val="∑"/>
                            <m:ctrlP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𝑃𝑟𝑜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50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5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i="1">
                                        <a:solidFill>
                                          <a:srgbClr val="5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i="1">
                                        <a:solidFill>
                                          <a:srgbClr val="5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50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5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bSup>
                          </m:e>
                        </m:nary>
                      </m:den>
                    </m:f>
                    <m:r>
                      <a:rPr lang="en-US" sz="2000" i="1">
                        <a:solidFill>
                          <a:srgbClr val="500000"/>
                        </a:solidFill>
                        <a:latin typeface="Cambria Math" panose="02040503050406030204" pitchFamily="18" charset="0"/>
                      </a:rPr>
                      <m:t>×100</m:t>
                    </m:r>
                  </m:oMath>
                </a14:m>
                <a:r>
                  <a:rPr lang="en-US" sz="2000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%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840" y="4666154"/>
                <a:ext cx="8656321" cy="1771575"/>
              </a:xfrm>
              <a:prstGeom prst="rect">
                <a:avLst/>
              </a:prstGeom>
              <a:blipFill>
                <a:blip r:embed="rId3"/>
                <a:stretch>
                  <a:fillRect l="-775" t="-26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041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2728"/>
            <a:ext cx="12152430" cy="10523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Turbine-to-Turbine Comparison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Significant Difference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1ECA237-F9B2-4D66-BE06-E3E46ABE2CF9}" type="slidenum">
              <a:rPr lang="en-US" smtClean="0"/>
              <a:t>13</a:t>
            </a:fld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8001" y="659466"/>
            <a:ext cx="114917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AutoNum type="arabicPeriod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58001" y="1091129"/>
                <a:ext cx="10822004" cy="4154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Statistical significant difference: </a:t>
                </a:r>
                <a:r>
                  <a:rPr lang="en-US" sz="2400" b="1" dirty="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accumulate only the portion that is beyond the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𝟏𝟎𝟎</m:t>
                    </m:r>
                    <m:r>
                      <a:rPr lang="en-US" sz="2400" b="1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2400" b="1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𝜶</m:t>
                    </m:r>
                    <m:r>
                      <a:rPr lang="en-US" sz="2400" b="1" i="1" dirty="0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)%</m:t>
                    </m:r>
                  </m:oMath>
                </a14:m>
                <a:r>
                  <a:rPr lang="en-US" sz="2400" b="1" dirty="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confidence band</a:t>
                </a: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8925"/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01" y="1091129"/>
                <a:ext cx="10822004" cy="4154984"/>
              </a:xfrm>
              <a:prstGeom prst="rect">
                <a:avLst/>
              </a:prstGeom>
              <a:blipFill>
                <a:blip r:embed="rId2"/>
                <a:stretch>
                  <a:fillRect l="-732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28" y="2310208"/>
            <a:ext cx="4727527" cy="3708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498" y="2261980"/>
            <a:ext cx="4727448" cy="369730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2002054" y="2939722"/>
            <a:ext cx="279133" cy="447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47290" y="2342367"/>
            <a:ext cx="2291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95% confidence band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337912" y="3839595"/>
            <a:ext cx="4114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2627694" y="3551725"/>
            <a:ext cx="1865665" cy="250642"/>
          </a:xfrm>
          <a:custGeom>
            <a:avLst/>
            <a:gdLst>
              <a:gd name="connsiteX0" fmla="*/ 0 w 2050181"/>
              <a:gd name="connsiteY0" fmla="*/ 192505 h 269507"/>
              <a:gd name="connsiteX1" fmla="*/ 394636 w 2050181"/>
              <a:gd name="connsiteY1" fmla="*/ 231006 h 269507"/>
              <a:gd name="connsiteX2" fmla="*/ 789272 w 2050181"/>
              <a:gd name="connsiteY2" fmla="*/ 250257 h 269507"/>
              <a:gd name="connsiteX3" fmla="*/ 1299411 w 2050181"/>
              <a:gd name="connsiteY3" fmla="*/ 240632 h 269507"/>
              <a:gd name="connsiteX4" fmla="*/ 1713297 w 2050181"/>
              <a:gd name="connsiteY4" fmla="*/ 269507 h 269507"/>
              <a:gd name="connsiteX5" fmla="*/ 2050181 w 2050181"/>
              <a:gd name="connsiteY5" fmla="*/ 221381 h 269507"/>
              <a:gd name="connsiteX6" fmla="*/ 1780674 w 2050181"/>
              <a:gd name="connsiteY6" fmla="*/ 86627 h 269507"/>
              <a:gd name="connsiteX7" fmla="*/ 1472666 w 2050181"/>
              <a:gd name="connsiteY7" fmla="*/ 0 h 269507"/>
              <a:gd name="connsiteX8" fmla="*/ 1155032 w 2050181"/>
              <a:gd name="connsiteY8" fmla="*/ 57752 h 269507"/>
              <a:gd name="connsiteX9" fmla="*/ 875899 w 2050181"/>
              <a:gd name="connsiteY9" fmla="*/ 144379 h 269507"/>
              <a:gd name="connsiteX10" fmla="*/ 693019 w 2050181"/>
              <a:gd name="connsiteY10" fmla="*/ 163630 h 269507"/>
              <a:gd name="connsiteX11" fmla="*/ 500514 w 2050181"/>
              <a:gd name="connsiteY11" fmla="*/ 134754 h 269507"/>
              <a:gd name="connsiteX12" fmla="*/ 279133 w 2050181"/>
              <a:gd name="connsiteY12" fmla="*/ 125128 h 269507"/>
              <a:gd name="connsiteX13" fmla="*/ 0 w 2050181"/>
              <a:gd name="connsiteY13" fmla="*/ 192505 h 269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50181" h="269507">
                <a:moveTo>
                  <a:pt x="0" y="192505"/>
                </a:moveTo>
                <a:lnTo>
                  <a:pt x="394636" y="231006"/>
                </a:lnTo>
                <a:lnTo>
                  <a:pt x="789272" y="250257"/>
                </a:lnTo>
                <a:lnTo>
                  <a:pt x="1299411" y="240632"/>
                </a:lnTo>
                <a:lnTo>
                  <a:pt x="1713297" y="269507"/>
                </a:lnTo>
                <a:lnTo>
                  <a:pt x="2050181" y="221381"/>
                </a:lnTo>
                <a:lnTo>
                  <a:pt x="1780674" y="86627"/>
                </a:lnTo>
                <a:lnTo>
                  <a:pt x="1472666" y="0"/>
                </a:lnTo>
                <a:lnTo>
                  <a:pt x="1155032" y="57752"/>
                </a:lnTo>
                <a:lnTo>
                  <a:pt x="875899" y="144379"/>
                </a:lnTo>
                <a:lnTo>
                  <a:pt x="693019" y="163630"/>
                </a:lnTo>
                <a:lnTo>
                  <a:pt x="500514" y="134754"/>
                </a:lnTo>
                <a:lnTo>
                  <a:pt x="279133" y="125128"/>
                </a:lnTo>
                <a:lnTo>
                  <a:pt x="0" y="19250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955985" y="3807756"/>
            <a:ext cx="421906" cy="619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912308" y="4400645"/>
            <a:ext cx="2291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Statistical significant difference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7912" y="6075144"/>
            <a:ext cx="3842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difference is smaller than the total difference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46220" y="5959282"/>
            <a:ext cx="384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difference = 0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7688980" y="2939722"/>
            <a:ext cx="279133" cy="447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64813" y="2354812"/>
            <a:ext cx="2291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95% confidence band</a:t>
            </a:r>
          </a:p>
        </p:txBody>
      </p:sp>
    </p:spTree>
    <p:extLst>
      <p:ext uri="{BB962C8B-B14F-4D97-AF65-F5344CB8AC3E}">
        <p14:creationId xmlns:p14="http://schemas.microsoft.com/office/powerpoint/2010/main" val="1921311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692" y="102702"/>
            <a:ext cx="11270382" cy="10523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wise comparison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Timeline and Notations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1ECA237-F9B2-4D66-BE06-E3E46ABE2CF9}" type="slidenum">
              <a:rPr lang="en-US" smtClean="0"/>
              <a:t>14</a:t>
            </a:fld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8001" y="659466"/>
            <a:ext cx="114917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AutoNum type="arabicPeriod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BCE4D-3584-492B-807B-F606C34EEFBE}"/>
              </a:ext>
            </a:extLst>
          </p:cNvPr>
          <p:cNvSpPr txBox="1"/>
          <p:nvPr/>
        </p:nvSpPr>
        <p:spPr>
          <a:xfrm>
            <a:off x="2791765" y="3550109"/>
            <a:ext cx="186535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[2-1]</a:t>
            </a:r>
            <a:r>
              <a:rPr lang="en-US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Comparing V0+</a:t>
            </a:r>
            <a:r>
              <a:rPr lang="en-US" sz="1600" b="1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</a:t>
            </a:r>
            <a:r>
              <a:rPr lang="en-US" sz="1600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V0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510" y="1169113"/>
            <a:ext cx="7876058" cy="1856772"/>
          </a:xfrm>
          <a:prstGeom prst="rect">
            <a:avLst/>
          </a:prstGeom>
        </p:spPr>
      </p:pic>
      <p:sp>
        <p:nvSpPr>
          <p:cNvPr id="19" name="Left Brace 18"/>
          <p:cNvSpPr/>
          <p:nvPr/>
        </p:nvSpPr>
        <p:spPr>
          <a:xfrm rot="16200000">
            <a:off x="3296385" y="2256132"/>
            <a:ext cx="587141" cy="1809012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6BCE4D-3584-492B-807B-F606C34EEFBE}"/>
              </a:ext>
            </a:extLst>
          </p:cNvPr>
          <p:cNvSpPr txBox="1"/>
          <p:nvPr/>
        </p:nvSpPr>
        <p:spPr>
          <a:xfrm>
            <a:off x="7625755" y="3550109"/>
            <a:ext cx="18455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[4-3]</a:t>
            </a:r>
            <a:r>
              <a:rPr lang="en-US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Comparing V1+P1 to V1+</a:t>
            </a:r>
            <a:r>
              <a:rPr lang="en-US" sz="1600" b="1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P2</a:t>
            </a:r>
          </a:p>
        </p:txBody>
      </p:sp>
      <p:sp>
        <p:nvSpPr>
          <p:cNvPr id="27" name="Left Brace 26"/>
          <p:cNvSpPr/>
          <p:nvPr/>
        </p:nvSpPr>
        <p:spPr>
          <a:xfrm rot="16200000">
            <a:off x="5849659" y="2217516"/>
            <a:ext cx="587141" cy="1804924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/>
          <p:cNvSpPr/>
          <p:nvPr/>
        </p:nvSpPr>
        <p:spPr>
          <a:xfrm rot="16200000">
            <a:off x="8062228" y="2283646"/>
            <a:ext cx="587141" cy="1634158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6BCE4D-3584-492B-807B-F606C34EEFBE}"/>
              </a:ext>
            </a:extLst>
          </p:cNvPr>
          <p:cNvSpPr txBox="1"/>
          <p:nvPr/>
        </p:nvSpPr>
        <p:spPr>
          <a:xfrm>
            <a:off x="5321040" y="3550109"/>
            <a:ext cx="18455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[3-2]</a:t>
            </a:r>
            <a:r>
              <a:rPr lang="en-US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Comparing </a:t>
            </a:r>
            <a:r>
              <a:rPr lang="en-US" sz="1600" b="1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V1</a:t>
            </a:r>
            <a:r>
              <a:rPr lang="en-US" sz="1600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+P1 to V0+P1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196510" y="4663585"/>
            <a:ext cx="8554909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Unweighted versus weighted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Percentage difference versus actual power difference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Statistical change: the change beyond 95% confidence interval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0420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692" y="102702"/>
            <a:ext cx="11270382" cy="10523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wise comparison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Difference in Percentage (%)</a:t>
            </a: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1ECA237-F9B2-4D66-BE06-E3E46ABE2CF9}" type="slidenum">
              <a:rPr lang="en-US" smtClean="0"/>
              <a:t>15</a:t>
            </a:fld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8001" y="659466"/>
            <a:ext cx="114917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AutoNum type="arabicPeriod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6BCE4D-3584-492B-807B-F606C34EEFBE}"/>
              </a:ext>
            </a:extLst>
          </p:cNvPr>
          <p:cNvSpPr txBox="1"/>
          <p:nvPr/>
        </p:nvSpPr>
        <p:spPr>
          <a:xfrm>
            <a:off x="458001" y="2534429"/>
            <a:ext cx="3402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[2-1]</a:t>
            </a:r>
            <a:r>
              <a:rPr lang="en-US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Effect of P1</a:t>
            </a:r>
          </a:p>
          <a:p>
            <a:r>
              <a:rPr lang="en-US" b="1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[3-2]</a:t>
            </a:r>
            <a:r>
              <a:rPr lang="en-US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Effect of V1</a:t>
            </a:r>
          </a:p>
          <a:p>
            <a:r>
              <a:rPr lang="en-US" b="1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[4-3]</a:t>
            </a:r>
            <a:r>
              <a:rPr lang="en-US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Effect of P2</a:t>
            </a:r>
          </a:p>
        </p:txBody>
      </p:sp>
      <p:pic>
        <p:nvPicPr>
          <p:cNvPr id="15" name="Picture 14" descr="A picture containing clock&#10;&#10;Description automatically generated">
            <a:extLst>
              <a:ext uri="{FF2B5EF4-FFF2-40B4-BE49-F238E27FC236}">
                <a16:creationId xmlns:a16="http://schemas.microsoft.com/office/drawing/2014/main" id="{4514ED8A-0FEC-4E70-A8B9-C1B0D8889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64" y="1301507"/>
            <a:ext cx="85725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47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692" y="102702"/>
            <a:ext cx="11270382" cy="10523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wise comparison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Difference in Actual Power (kW)</a:t>
            </a: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1ECA237-F9B2-4D66-BE06-E3E46ABE2CF9}" type="slidenum">
              <a:rPr lang="en-US" smtClean="0"/>
              <a:t>16</a:t>
            </a:fld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8001" y="659466"/>
            <a:ext cx="114917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AutoNum type="arabicPeriod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6BCE4D-3584-492B-807B-F606C34EEFBE}"/>
              </a:ext>
            </a:extLst>
          </p:cNvPr>
          <p:cNvSpPr txBox="1"/>
          <p:nvPr/>
        </p:nvSpPr>
        <p:spPr>
          <a:xfrm>
            <a:off x="458001" y="2534429"/>
            <a:ext cx="3402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[2-1]</a:t>
            </a:r>
            <a:r>
              <a:rPr lang="en-US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Effect of P1</a:t>
            </a:r>
          </a:p>
          <a:p>
            <a:r>
              <a:rPr lang="en-US" b="1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[3-2]</a:t>
            </a:r>
            <a:r>
              <a:rPr lang="en-US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Effect of V1</a:t>
            </a:r>
          </a:p>
          <a:p>
            <a:r>
              <a:rPr lang="en-US" b="1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[4-3]</a:t>
            </a:r>
            <a:r>
              <a:rPr lang="en-US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Effect of P2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F62A2874-226F-43C0-842E-E1D3E82CB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147946"/>
            <a:ext cx="85725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0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692" y="102702"/>
            <a:ext cx="11270382" cy="1052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wise comparison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Difference in Percentage (%)</a:t>
            </a: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1ECA237-F9B2-4D66-BE06-E3E46ABE2CF9}" type="slidenum">
              <a:rPr lang="en-US" smtClean="0"/>
              <a:t>17</a:t>
            </a:fld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8001" y="659466"/>
            <a:ext cx="114917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AutoNum type="arabicPeriod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6BCE4D-3584-492B-807B-F606C34EEFBE}"/>
              </a:ext>
            </a:extLst>
          </p:cNvPr>
          <p:cNvSpPr txBox="1"/>
          <p:nvPr/>
        </p:nvSpPr>
        <p:spPr>
          <a:xfrm>
            <a:off x="458001" y="2534429"/>
            <a:ext cx="3402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[2-1]</a:t>
            </a:r>
            <a:r>
              <a:rPr lang="en-US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Effect of P1</a:t>
            </a:r>
          </a:p>
          <a:p>
            <a:r>
              <a:rPr lang="en-US" b="1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[3-2]</a:t>
            </a:r>
            <a:r>
              <a:rPr lang="en-US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Effect of V1</a:t>
            </a:r>
          </a:p>
          <a:p>
            <a:r>
              <a:rPr lang="en-US" b="1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[4-3]</a:t>
            </a:r>
            <a:r>
              <a:rPr lang="en-US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Effect of P2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327" y="1078822"/>
            <a:ext cx="85725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10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91" y="133301"/>
            <a:ext cx="11876773" cy="10523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wise comparison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Difference in Actual Power (kW)</a:t>
            </a: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1ECA237-F9B2-4D66-BE06-E3E46ABE2CF9}" type="slidenum">
              <a:rPr lang="en-US" smtClean="0"/>
              <a:t>18</a:t>
            </a:fld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8001" y="659466"/>
            <a:ext cx="114917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AutoNum type="arabicPeriod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6BCE4D-3584-492B-807B-F606C34EEFBE}"/>
              </a:ext>
            </a:extLst>
          </p:cNvPr>
          <p:cNvSpPr txBox="1"/>
          <p:nvPr/>
        </p:nvSpPr>
        <p:spPr>
          <a:xfrm>
            <a:off x="458001" y="2534429"/>
            <a:ext cx="3402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[2-1]</a:t>
            </a:r>
            <a:r>
              <a:rPr lang="en-US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Effect of P1</a:t>
            </a:r>
          </a:p>
          <a:p>
            <a:r>
              <a:rPr lang="en-US" b="1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[3-2]</a:t>
            </a:r>
            <a:r>
              <a:rPr lang="en-US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Effect of V1</a:t>
            </a:r>
          </a:p>
          <a:p>
            <a:r>
              <a:rPr lang="en-US" b="1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[4-3]</a:t>
            </a:r>
            <a:r>
              <a:rPr lang="en-US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Effect of P2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200" y="1155031"/>
            <a:ext cx="85725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01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692" y="102702"/>
            <a:ext cx="11270382" cy="10523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 wise comparison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Turbine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1ECA237-F9B2-4D66-BE06-E3E46ABE2CF9}" type="slidenum">
              <a:rPr lang="en-US" smtClean="0"/>
              <a:t>19</a:t>
            </a:fld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8001" y="659466"/>
            <a:ext cx="114917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AutoNum type="arabicPeriod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011" y="966290"/>
            <a:ext cx="8308364" cy="508205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6583278" y="4466122"/>
            <a:ext cx="433136" cy="346509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16414" y="4620125"/>
            <a:ext cx="3022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Turbine #12 selected to be the reference turbine.</a:t>
            </a:r>
          </a:p>
        </p:txBody>
      </p:sp>
    </p:spTree>
    <p:extLst>
      <p:ext uri="{BB962C8B-B14F-4D97-AF65-F5344CB8AC3E}">
        <p14:creationId xmlns:p14="http://schemas.microsoft.com/office/powerpoint/2010/main" val="674223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692" y="160454"/>
            <a:ext cx="11270382" cy="66061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400" b="1" dirty="0">
                <a:latin typeface="Arial" panose="020B0604020202020204" pitchFamily="34" charset="0"/>
                <a:cs typeface="Arial" panose="020B0604020202020204" pitchFamily="34" charset="0"/>
              </a:rPr>
              <a:t>Power curve and performance analysis</a:t>
            </a:r>
          </a:p>
          <a:p>
            <a:pPr lvl="1"/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 main methodologies:</a:t>
            </a:r>
          </a:p>
          <a:p>
            <a:pPr lvl="1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Power curve modeling</a:t>
            </a:r>
          </a:p>
          <a:p>
            <a:pPr marL="4572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Turbine to turbine comparison</a:t>
            </a:r>
          </a:p>
          <a:p>
            <a:pPr lvl="1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 case analyses:</a:t>
            </a:r>
          </a:p>
          <a:p>
            <a:pPr lvl="1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Time-wise comparison</a:t>
            </a:r>
          </a:p>
          <a:p>
            <a:pPr marL="4572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Space-wise comparison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CA237-F9B2-4D66-BE06-E3E46ABE2C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99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77" y="102702"/>
            <a:ext cx="11771697" cy="10523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 wise comparison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Turbines Relative to #12 of Each Year</a:t>
            </a:r>
          </a:p>
          <a:p>
            <a:pPr marL="0" indent="0" algn="ctr">
              <a:buNone/>
            </a:pP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1ECA237-F9B2-4D66-BE06-E3E46ABE2CF9}" type="slidenum">
              <a:rPr lang="en-US" smtClean="0"/>
              <a:t>20</a:t>
            </a:fld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8001" y="659466"/>
            <a:ext cx="114917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AutoNum type="arabicPeriod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C4E523-19E7-4B03-920D-D7BDF8D888E2}"/>
              </a:ext>
            </a:extLst>
          </p:cNvPr>
          <p:cNvSpPr txBox="1"/>
          <p:nvPr/>
        </p:nvSpPr>
        <p:spPr>
          <a:xfrm>
            <a:off x="10352772" y="742377"/>
            <a:ext cx="190804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  <a:r>
              <a:rPr lang="en-US" sz="1600" b="1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1600" b="1" dirty="0">
              <a:solidFill>
                <a:srgbClr val="5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 circle: base turbine#12</a:t>
            </a:r>
            <a:r>
              <a:rPr lang="en-US" sz="1600" b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endParaRPr lang="en-US" sz="16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circle: turbine better than #12;</a:t>
            </a:r>
          </a:p>
          <a:p>
            <a:endParaRPr lang="en-US" sz="16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circle: turbine worse than #12; </a:t>
            </a:r>
          </a:p>
          <a:p>
            <a:endParaRPr lang="en-US" sz="1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Color intensity indicates the magnitude of the difference.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9513" y="655748"/>
            <a:ext cx="10332720" cy="620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59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692" y="102702"/>
            <a:ext cx="11270382" cy="10523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 wise comparison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Turbines Relative to #12 of 2015</a:t>
            </a:r>
          </a:p>
          <a:p>
            <a:pPr marL="0" indent="0" algn="ctr">
              <a:buNone/>
            </a:pP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914400" lvl="2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1ECA237-F9B2-4D66-BE06-E3E46ABE2CF9}" type="slidenum">
              <a:rPr lang="en-US" smtClean="0"/>
              <a:t>21</a:t>
            </a:fld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8001" y="659466"/>
            <a:ext cx="114917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AutoNum type="arabicPeriod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C4E523-19E7-4B03-920D-D7BDF8D888E2}"/>
              </a:ext>
            </a:extLst>
          </p:cNvPr>
          <p:cNvSpPr txBox="1"/>
          <p:nvPr/>
        </p:nvSpPr>
        <p:spPr>
          <a:xfrm>
            <a:off x="10352772" y="742377"/>
            <a:ext cx="190804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  <a:r>
              <a:rPr lang="en-US" sz="1600" b="1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1600" b="1" dirty="0">
              <a:solidFill>
                <a:srgbClr val="5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 circle: base turbine#12</a:t>
            </a:r>
            <a:r>
              <a:rPr lang="en-US" sz="1600" b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endParaRPr lang="en-US" sz="16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circle: turbine better than #12;</a:t>
            </a:r>
          </a:p>
          <a:p>
            <a:endParaRPr lang="en-US" sz="16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circle: turbine worse than #12; </a:t>
            </a:r>
          </a:p>
          <a:p>
            <a:endParaRPr lang="en-US" sz="1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Color intensity indicates the magnitude of the difference.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252" y="703864"/>
            <a:ext cx="10332720" cy="616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41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1ECA237-F9B2-4D66-BE06-E3E46ABE2CF9}" type="slidenum">
              <a:rPr lang="en-US" smtClean="0"/>
              <a:t>22</a:t>
            </a:fld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8001" y="659466"/>
            <a:ext cx="114917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AutoNum type="arabicPeriod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C4E523-19E7-4B03-920D-D7BDF8D888E2}"/>
              </a:ext>
            </a:extLst>
          </p:cNvPr>
          <p:cNvSpPr txBox="1"/>
          <p:nvPr/>
        </p:nvSpPr>
        <p:spPr>
          <a:xfrm>
            <a:off x="10352772" y="742377"/>
            <a:ext cx="190804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  <a:r>
              <a:rPr lang="en-US" sz="1600" b="1" dirty="0">
                <a:solidFill>
                  <a:srgbClr val="5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1600" b="1" dirty="0">
              <a:solidFill>
                <a:srgbClr val="5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 circle: base turbine#12</a:t>
            </a:r>
            <a:r>
              <a:rPr lang="en-US" sz="1600" b="1" dirty="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endParaRPr lang="en-US" sz="1600" b="1" dirty="0">
              <a:solidFill>
                <a:srgbClr val="00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circle: turbine better than #12;</a:t>
            </a:r>
          </a:p>
          <a:p>
            <a:endParaRPr lang="en-US" sz="1600" b="1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circle: turbine worse than #12; </a:t>
            </a:r>
          </a:p>
          <a:p>
            <a:endParaRPr lang="en-US" sz="1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Color intensity indicates the magnitude of the difference.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7377" y="102702"/>
            <a:ext cx="11771697" cy="1052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Time Partition-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Turbines Relative to #12 of Period 1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914400" lvl="2" indent="0">
              <a:buFont typeface="Arial" panose="020B0604020202020204" pitchFamily="34" charset="0"/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510" y="555740"/>
            <a:ext cx="10332720" cy="631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21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8692" y="160454"/>
                <a:ext cx="11270382" cy="660610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Power Curve Modeling – </a:t>
                </a:r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Basic Modeling</a:t>
                </a:r>
              </a:p>
              <a:p>
                <a:pPr lvl="1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dirty="0"/>
                  <a:t>A nonparametric regression model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….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/>
              </a:p>
              <a:p>
                <a:pPr lvl="1">
                  <a:buFontTx/>
                  <a:buChar char="-"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 is modeled using a </a:t>
                </a:r>
                <a:r>
                  <a:rPr lang="en-US" dirty="0" err="1"/>
                  <a:t>kNN</a:t>
                </a:r>
                <a:r>
                  <a:rPr lang="en-US" dirty="0"/>
                  <a:t> method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>
                  <a:buFontTx/>
                  <a:buChar char="-"/>
                </a:pPr>
                <a:r>
                  <a:rPr lang="en-US" dirty="0"/>
                  <a:t>The input-output data pairs used are the ten-minute average data.</a:t>
                </a:r>
              </a:p>
              <a:p>
                <a:pPr lvl="1">
                  <a:buFontTx/>
                  <a:buChar char="-"/>
                </a:pPr>
                <a:endParaRPr lang="en-US" dirty="0"/>
              </a:p>
              <a:p>
                <a:pPr lvl="1">
                  <a:buFontTx/>
                  <a:buChar char="-"/>
                </a:pPr>
                <a:r>
                  <a:rPr lang="en-US" dirty="0"/>
                  <a:t>Other data resolutions are explored and tested.  No obvious benefit found.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692" y="160454"/>
                <a:ext cx="11270382" cy="6606106"/>
              </a:xfrm>
              <a:blipFill>
                <a:blip r:embed="rId2"/>
                <a:stretch>
                  <a:fillRect l="-973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CA237-F9B2-4D66-BE06-E3E46ABE2C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77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692" y="160454"/>
            <a:ext cx="11270382" cy="66061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Power Curve Modeling –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Inputs Selection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Which input variables are important?</a:t>
            </a:r>
          </a:p>
          <a:p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Conducted a data mining of the original dataset for exploring which variables are potentially relevant.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Many variables in the datasets bear relevance but they are endogenous to the turbine, like rotor speed (G) or pitch angles.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Narrow down to a list of about 9 variables</a:t>
            </a:r>
          </a:p>
          <a:p>
            <a:pPr marL="457200" lvl="1" indent="0">
              <a:buNone/>
            </a:pPr>
            <a:r>
              <a:rPr lang="en-US" dirty="0"/>
              <a:t>		[W, D, Time, TI, Temp, </a:t>
            </a:r>
            <a:r>
              <a:rPr lang="en-US" dirty="0" err="1"/>
              <a:t>SdD</a:t>
            </a:r>
            <a:r>
              <a:rPr lang="en-US" dirty="0"/>
              <a:t>, WLag1, WLag2, delta]</a:t>
            </a:r>
          </a:p>
          <a:p>
            <a:pPr marL="457200" lvl="1" indent="0">
              <a:buNone/>
            </a:pPr>
            <a:r>
              <a:rPr lang="en-US" dirty="0"/>
              <a:t>   </a:t>
            </a:r>
          </a:p>
          <a:p>
            <a:pPr marL="457200" lvl="1" indent="0">
              <a:buNone/>
            </a:pPr>
            <a:r>
              <a:rPr lang="en-US" dirty="0"/>
              <a:t>   Find that generally only [W, Temp, TI] are important enough, but [D, </a:t>
            </a:r>
            <a:r>
              <a:rPr lang="en-US" dirty="0" err="1"/>
              <a:t>SdD</a:t>
            </a:r>
            <a:r>
              <a:rPr lang="en-US" dirty="0"/>
              <a:t>] are still </a:t>
            </a:r>
            <a:br>
              <a:rPr lang="en-US" dirty="0"/>
            </a:br>
            <a:r>
              <a:rPr lang="en-US" dirty="0"/>
              <a:t>   used to control the comparability environmental conditions.</a:t>
            </a:r>
          </a:p>
          <a:p>
            <a:pPr lvl="1">
              <a:buFontTx/>
              <a:buChar char="-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CA237-F9B2-4D66-BE06-E3E46ABE2C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57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8692" y="160454"/>
                <a:ext cx="11270382" cy="660610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Power Curve Modeling – </a:t>
                </a:r>
                <a:r>
                  <a:rPr lang="en-US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Wind Direction Calibration</a:t>
                </a:r>
              </a:p>
              <a:p>
                <a:r>
                  <a:rPr lang="en-US" dirty="0"/>
                  <a:t>Two turbines calibrated.</a:t>
                </a:r>
              </a:p>
              <a:p>
                <a:pPr marL="1428750" lvl="3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𝟗𝟗𝟔𝟔</m:t>
                        </m:r>
                        <m:r>
                          <a:rPr lang="en-US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  <m:sSub>
                          <m:sSubPr>
                            <m:ctrlPr>
                              <a:rPr lang="en-US" sz="20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𝒓𝒂𝒘</m:t>
                            </m:r>
                          </m:sub>
                        </m:sSub>
                        <m:r>
                          <a:rPr lang="en-US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𝟐𝟖𝟖</m:t>
                        </m:r>
                        <m:r>
                          <a:rPr lang="en-US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𝟔𝟑</m:t>
                        </m:r>
                      </m:e>
                    </m:d>
                    <m:r>
                      <a:rPr lang="en-US" sz="20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US" sz="20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𝟑𝟔𝟎</m:t>
                    </m:r>
                  </m:oMath>
                </a14:m>
                <a:r>
                  <a:rPr lang="en-US" sz="20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 </a:t>
                </a: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Turbine 45 </a:t>
                </a:r>
                <a:r>
                  <a:rPr lang="en-US" sz="20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142875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𝟗𝟖𝟒𝟕</m:t>
                        </m:r>
                        <m:r>
                          <a:rPr lang="en-US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  <m:sSub>
                          <m:sSubPr>
                            <m:ctrlPr>
                              <a:rPr lang="en-US" sz="20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𝒓𝒂𝒘</m:t>
                            </m:r>
                          </m:sub>
                        </m:sSub>
                        <m:r>
                          <a:rPr lang="en-US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𝟐𝟒𝟔</m:t>
                        </m:r>
                        <m:r>
                          <a:rPr lang="en-US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𝟓𝟔</m:t>
                        </m:r>
                      </m:e>
                    </m:d>
                    <m:r>
                      <a:rPr lang="en-US" sz="20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US" sz="20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𝟑𝟔𝟎</m:t>
                    </m:r>
                  </m:oMath>
                </a14:m>
                <a:r>
                  <a:rPr lang="en-US" sz="20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( </a:t>
                </a: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Turbine 54 </a:t>
                </a:r>
                <a:r>
                  <a:rPr lang="en-US" sz="2000" b="1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2" indent="0">
                  <a:buNone/>
                </a:pPr>
                <a:r>
                  <a:rPr lang="en-US" b="1" dirty="0">
                    <a:solidFill>
                      <a:schemeClr val="tx2"/>
                    </a:solidFill>
                    <a:cs typeface="Arial" panose="020B0604020202020204" pitchFamily="34" charset="0"/>
                  </a:rPr>
                  <a:t> </a:t>
                </a:r>
              </a:p>
              <a:p>
                <a:pPr marL="914400" lvl="2" indent="0">
                  <a:buNone/>
                </a:pPr>
                <a:endParaRPr lang="en-US" sz="2400" dirty="0"/>
              </a:p>
              <a:p>
                <a:pPr marL="914400" lvl="2" indent="0">
                  <a:buNone/>
                </a:pPr>
                <a:endParaRPr lang="en-US" sz="1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/>
              </a:p>
              <a:p>
                <a:pPr lvl="1">
                  <a:buFontTx/>
                  <a:buChar char="-"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692" y="160454"/>
                <a:ext cx="11270382" cy="6606106"/>
              </a:xfrm>
              <a:blipFill>
                <a:blip r:embed="rId2"/>
                <a:stretch>
                  <a:fillRect l="-973" t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20225" y="6356350"/>
            <a:ext cx="2743200" cy="365125"/>
          </a:xfrm>
        </p:spPr>
        <p:txBody>
          <a:bodyPr/>
          <a:lstStyle/>
          <a:p>
            <a:fld id="{F1ECA237-F9B2-4D66-BE06-E3E46ABE2CF9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02876-5B4C-4173-A52A-94EE04DBF324}"/>
              </a:ext>
            </a:extLst>
          </p:cNvPr>
          <p:cNvSpPr txBox="1"/>
          <p:nvPr/>
        </p:nvSpPr>
        <p:spPr>
          <a:xfrm rot="16200000">
            <a:off x="-291505" y="2422761"/>
            <a:ext cx="1343320" cy="377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F300B-1046-4085-8E00-804BC7107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2" t="13064" b="8492"/>
          <a:stretch/>
        </p:blipFill>
        <p:spPr>
          <a:xfrm>
            <a:off x="568692" y="1867076"/>
            <a:ext cx="4317478" cy="2450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3A720F-ADD6-4F2D-BB11-1EF1711057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98" t="13471" b="9711"/>
          <a:stretch/>
        </p:blipFill>
        <p:spPr>
          <a:xfrm>
            <a:off x="5654281" y="1928350"/>
            <a:ext cx="4185501" cy="23896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346E25-15E1-4B64-A9A2-99489E8BBB22}"/>
                  </a:ext>
                </a:extLst>
              </p:cNvPr>
              <p:cNvSpPr txBox="1"/>
              <p:nvPr/>
            </p:nvSpPr>
            <p:spPr>
              <a:xfrm>
                <a:off x="2304812" y="2146034"/>
                <a:ext cx="12904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(degrees)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346E25-15E1-4B64-A9A2-99489E8B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812" y="2146034"/>
                <a:ext cx="1290485" cy="369332"/>
              </a:xfrm>
              <a:prstGeom prst="rect">
                <a:avLst/>
              </a:prstGeom>
              <a:blipFill>
                <a:blip r:embed="rId5"/>
                <a:stretch>
                  <a:fillRect t="-8197" r="-424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9E65DC-4FFA-4012-993B-B420E8630696}"/>
                  </a:ext>
                </a:extLst>
              </p:cNvPr>
              <p:cNvSpPr txBox="1"/>
              <p:nvPr/>
            </p:nvSpPr>
            <p:spPr>
              <a:xfrm>
                <a:off x="6304657" y="2134746"/>
                <a:ext cx="17261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(degrees)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9E65DC-4FFA-4012-993B-B420E8630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657" y="2134746"/>
                <a:ext cx="1726184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0327421" y="2426632"/>
            <a:ext cx="152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Turbine # 45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502876-5B4C-4173-A52A-94EE04DBF324}"/>
              </a:ext>
            </a:extLst>
          </p:cNvPr>
          <p:cNvSpPr txBox="1"/>
          <p:nvPr/>
        </p:nvSpPr>
        <p:spPr>
          <a:xfrm rot="16200000">
            <a:off x="-329288" y="5359087"/>
            <a:ext cx="1343320" cy="377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A37A10-8FCE-4C6C-A85B-4158929E58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07" t="14538" r="4725" b="9054"/>
          <a:stretch/>
        </p:blipFill>
        <p:spPr>
          <a:xfrm>
            <a:off x="502034" y="4335529"/>
            <a:ext cx="4765247" cy="25320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DF80BF-54B7-4C9A-A51E-1053C016EC09}"/>
                  </a:ext>
                </a:extLst>
              </p:cNvPr>
              <p:cNvSpPr txBox="1"/>
              <p:nvPr/>
            </p:nvSpPr>
            <p:spPr>
              <a:xfrm>
                <a:off x="2268289" y="4490423"/>
                <a:ext cx="12904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(degrees)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DF80BF-54B7-4C9A-A51E-1053C016E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289" y="4490423"/>
                <a:ext cx="1290485" cy="369332"/>
              </a:xfrm>
              <a:prstGeom prst="rect">
                <a:avLst/>
              </a:prstGeom>
              <a:blipFill>
                <a:blip r:embed="rId8"/>
                <a:stretch>
                  <a:fillRect t="-10000" r="-424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0502876-5B4C-4173-A52A-94EE04DBF324}"/>
              </a:ext>
            </a:extLst>
          </p:cNvPr>
          <p:cNvSpPr txBox="1"/>
          <p:nvPr/>
        </p:nvSpPr>
        <p:spPr>
          <a:xfrm rot="16200000">
            <a:off x="4683519" y="2617869"/>
            <a:ext cx="1343320" cy="377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91C07A-CE45-4110-A1B7-ADE17652A8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407" t="12156" r="4855" b="9448"/>
          <a:stretch/>
        </p:blipFill>
        <p:spPr>
          <a:xfrm>
            <a:off x="5540644" y="4449393"/>
            <a:ext cx="5109329" cy="23171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502876-5B4C-4173-A52A-94EE04DBF324}"/>
              </a:ext>
            </a:extLst>
          </p:cNvPr>
          <p:cNvSpPr txBox="1"/>
          <p:nvPr/>
        </p:nvSpPr>
        <p:spPr>
          <a:xfrm rot="16200000">
            <a:off x="4681916" y="5080335"/>
            <a:ext cx="1343320" cy="377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9E65DC-4FFA-4012-993B-B420E8630696}"/>
                  </a:ext>
                </a:extLst>
              </p:cNvPr>
              <p:cNvSpPr txBox="1"/>
              <p:nvPr/>
            </p:nvSpPr>
            <p:spPr>
              <a:xfrm>
                <a:off x="7275206" y="4606837"/>
                <a:ext cx="17261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(degrees)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9E65DC-4FFA-4012-993B-B420E8630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206" y="4606837"/>
                <a:ext cx="1726184" cy="369332"/>
              </a:xfrm>
              <a:prstGeom prst="rect">
                <a:avLst/>
              </a:prstGeom>
              <a:blipFill>
                <a:blip r:embed="rId1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0415281" y="5017188"/>
            <a:ext cx="152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Turbine # 54</a:t>
            </a:r>
          </a:p>
        </p:txBody>
      </p:sp>
    </p:spTree>
    <p:extLst>
      <p:ext uri="{BB962C8B-B14F-4D97-AF65-F5344CB8AC3E}">
        <p14:creationId xmlns:p14="http://schemas.microsoft.com/office/powerpoint/2010/main" val="173069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692" y="102702"/>
            <a:ext cx="11270382" cy="10523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Power Curve Modeling –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Selection After Calibration</a:t>
            </a: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4823095-E556-4409-8D2D-D1C16AB36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902857"/>
              </p:ext>
            </p:extLst>
          </p:nvPr>
        </p:nvGraphicFramePr>
        <p:xfrm>
          <a:off x="6853187" y="1400543"/>
          <a:ext cx="4985887" cy="3200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52489">
                  <a:extLst>
                    <a:ext uri="{9D8B030D-6E8A-4147-A177-3AD203B41FA5}">
                      <a16:colId xmlns:a16="http://schemas.microsoft.com/office/drawing/2014/main" val="3163851739"/>
                    </a:ext>
                  </a:extLst>
                </a:gridCol>
                <a:gridCol w="1175328">
                  <a:extLst>
                    <a:ext uri="{9D8B030D-6E8A-4147-A177-3AD203B41FA5}">
                      <a16:colId xmlns:a16="http://schemas.microsoft.com/office/drawing/2014/main" val="1365988761"/>
                    </a:ext>
                  </a:extLst>
                </a:gridCol>
                <a:gridCol w="1076562">
                  <a:extLst>
                    <a:ext uri="{9D8B030D-6E8A-4147-A177-3AD203B41FA5}">
                      <a16:colId xmlns:a16="http://schemas.microsoft.com/office/drawing/2014/main" val="3202436672"/>
                    </a:ext>
                  </a:extLst>
                </a:gridCol>
                <a:gridCol w="1481508">
                  <a:extLst>
                    <a:ext uri="{9D8B030D-6E8A-4147-A177-3AD203B41FA5}">
                      <a16:colId xmlns:a16="http://schemas.microsoft.com/office/drawing/2014/main" val="3363585374"/>
                    </a:ext>
                  </a:extLst>
                </a:gridCol>
              </a:tblGrid>
              <a:tr h="5665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predictor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Variables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 w.r.t rated power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318762"/>
                  </a:ext>
                </a:extLst>
              </a:tr>
              <a:tr h="3237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46.38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3.09 %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84615907"/>
                  </a:ext>
                </a:extLst>
              </a:tr>
              <a:tr h="3237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W+T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36.16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2.41 %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97472373"/>
                  </a:ext>
                </a:extLst>
              </a:tr>
              <a:tr h="32377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W+D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44.61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2.97 %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15118450"/>
                  </a:ext>
                </a:extLst>
              </a:tr>
              <a:tr h="32377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W+TI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43.18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2.87 %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3008220"/>
                  </a:ext>
                </a:extLst>
              </a:tr>
              <a:tr h="3237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W+T+D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37.28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2.48 %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93258159"/>
                  </a:ext>
                </a:extLst>
              </a:tr>
              <a:tr h="32377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CC"/>
                          </a:solidFill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CC"/>
                          </a:solidFill>
                        </a:rPr>
                        <a:t>W+T+TI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CC"/>
                          </a:solidFill>
                        </a:rPr>
                        <a:t>35.54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CC"/>
                          </a:solidFill>
                        </a:rPr>
                        <a:t>2.36 %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51544165"/>
                  </a:ext>
                </a:extLst>
              </a:tr>
              <a:tr h="3237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W+T+TI+D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40.74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2.71 %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82387261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963555" y="830386"/>
            <a:ext cx="1888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Turbine #45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53126" y="830385"/>
            <a:ext cx="1888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Turbine #54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4823095-E556-4409-8D2D-D1C16AB36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731212"/>
              </p:ext>
            </p:extLst>
          </p:nvPr>
        </p:nvGraphicFramePr>
        <p:xfrm>
          <a:off x="568692" y="1400543"/>
          <a:ext cx="4858953" cy="32004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87979">
                  <a:extLst>
                    <a:ext uri="{9D8B030D-6E8A-4147-A177-3AD203B41FA5}">
                      <a16:colId xmlns:a16="http://schemas.microsoft.com/office/drawing/2014/main" val="3163851739"/>
                    </a:ext>
                  </a:extLst>
                </a:gridCol>
                <a:gridCol w="1185027">
                  <a:extLst>
                    <a:ext uri="{9D8B030D-6E8A-4147-A177-3AD203B41FA5}">
                      <a16:colId xmlns:a16="http://schemas.microsoft.com/office/drawing/2014/main" val="1365988761"/>
                    </a:ext>
                  </a:extLst>
                </a:gridCol>
                <a:gridCol w="821687">
                  <a:extLst>
                    <a:ext uri="{9D8B030D-6E8A-4147-A177-3AD203B41FA5}">
                      <a16:colId xmlns:a16="http://schemas.microsoft.com/office/drawing/2014/main" val="3202436672"/>
                    </a:ext>
                  </a:extLst>
                </a:gridCol>
                <a:gridCol w="1564260">
                  <a:extLst>
                    <a:ext uri="{9D8B030D-6E8A-4147-A177-3AD203B41FA5}">
                      <a16:colId xmlns:a16="http://schemas.microsoft.com/office/drawing/2014/main" val="3363585374"/>
                    </a:ext>
                  </a:extLst>
                </a:gridCol>
              </a:tblGrid>
              <a:tr h="5665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predictor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Variables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 w.r.t rated power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318762"/>
                  </a:ext>
                </a:extLst>
              </a:tr>
              <a:tr h="3237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61.35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4.09 %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84615907"/>
                  </a:ext>
                </a:extLst>
              </a:tr>
              <a:tr h="3237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W+T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43.25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2.88 %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97472373"/>
                  </a:ext>
                </a:extLst>
              </a:tr>
              <a:tr h="32377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W+D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55.97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3.73 %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15118450"/>
                  </a:ext>
                </a:extLst>
              </a:tr>
              <a:tr h="32377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W+TI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58.42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3.89 %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3008220"/>
                  </a:ext>
                </a:extLst>
              </a:tr>
              <a:tr h="3237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W+T+D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43.63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2.90 %</a:t>
                      </a:r>
                      <a:endParaRPr lang="en-US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93258159"/>
                  </a:ext>
                </a:extLst>
              </a:tr>
              <a:tr h="32377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CC"/>
                          </a:solidFill>
                        </a:rPr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CC"/>
                          </a:solidFill>
                        </a:rPr>
                        <a:t>W+T+TI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CC"/>
                          </a:solidFill>
                        </a:rPr>
                        <a:t>42.06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00CC"/>
                          </a:solidFill>
                        </a:rPr>
                        <a:t>2.80 %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51544165"/>
                  </a:ext>
                </a:extLst>
              </a:tr>
              <a:tr h="32377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W+T+TI+D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46.24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2"/>
                          </a:solidFill>
                        </a:rPr>
                        <a:t>3.08 %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82387261"/>
                  </a:ext>
                </a:extLst>
              </a:tr>
            </a:tbl>
          </a:graphicData>
        </a:graphic>
      </p:graphicFrame>
      <p:sp>
        <p:nvSpPr>
          <p:cNvPr id="2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1ECA237-F9B2-4D66-BE06-E3E46ABE2CF9}" type="slidenum">
              <a:rPr lang="en-US" smtClean="0"/>
              <a:t>6</a:t>
            </a:fld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8001" y="4846455"/>
            <a:ext cx="1149176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appears that the wind direction misalignment is biased by a constant.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calibrated wind direction still does not appear to be more important than the three previously identified important variables [W, Temp (i.e., T), TI].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697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692" y="102702"/>
            <a:ext cx="11270382" cy="10523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Turbine-to-Turbine Comparison</a:t>
            </a:r>
            <a:endParaRPr lang="en-US" sz="24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1ECA237-F9B2-4D66-BE06-E3E46ABE2CF9}" type="slidenum">
              <a:rPr lang="en-US" smtClean="0"/>
              <a:t>7</a:t>
            </a:fld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8001" y="784594"/>
            <a:ext cx="1149176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key is to control for the environmental conditions, so that they are comparable.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two-step procedure.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Variable matching, in a probabilistic sense, as the initial step to select comparable environmental conditions. 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variables are used: W, Temp</a:t>
            </a:r>
            <a:r>
              <a:rPr lang="en-US"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TI.</a:t>
            </a:r>
            <a:endParaRPr lang="en-US" sz="24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AutoNum type="arabi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Gaussian process (GP) model to control for two most important variables (W and Temp).</a:t>
            </a:r>
          </a:p>
          <a:p>
            <a:pPr marL="914400" lvl="1" indent="-457200">
              <a:buAutoNum type="arabicPeriod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70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692" y="102702"/>
            <a:ext cx="11270382" cy="10523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Turbine-to-Turbine Comparison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 Matching</a:t>
            </a: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1ECA237-F9B2-4D66-BE06-E3E46ABE2CF9}" type="slidenum">
              <a:rPr lang="en-US" smtClean="0"/>
              <a:t>8</a:t>
            </a:fld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8001" y="659466"/>
            <a:ext cx="114917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AutoNum type="arabicPeriod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7DBB10-E9CC-47B7-B921-F670465639A1}"/>
              </a:ext>
            </a:extLst>
          </p:cNvPr>
          <p:cNvSpPr/>
          <p:nvPr/>
        </p:nvSpPr>
        <p:spPr>
          <a:xfrm>
            <a:off x="2882514" y="707221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 matching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3F41B5-7F9D-44E4-BDA6-F94C994DB69F}"/>
              </a:ext>
            </a:extLst>
          </p:cNvPr>
          <p:cNvSpPr/>
          <p:nvPr/>
        </p:nvSpPr>
        <p:spPr>
          <a:xfrm>
            <a:off x="8168883" y="750343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21BC385-6DBE-4B2A-9CE0-B2114AF99739}"/>
                  </a:ext>
                </a:extLst>
              </p:cNvPr>
              <p:cNvSpPr/>
              <p:nvPr/>
            </p:nvSpPr>
            <p:spPr>
              <a:xfrm>
                <a:off x="2646861" y="5374569"/>
                <a:ext cx="26572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Ambient Temperature</a:t>
                </a:r>
                <a14:m>
                  <m:oMath xmlns:m="http://schemas.openxmlformats.org/officeDocument/2006/math">
                    <m:r>
                      <a:rPr lang="en-US" sz="1600" b="1">
                        <a:latin typeface="Cambria Math" panose="02040503050406030204" pitchFamily="18" charset="0"/>
                      </a:rPr>
                      <m:t>(°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16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21BC385-6DBE-4B2A-9CE0-B2114AF99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861" y="5374569"/>
                <a:ext cx="2657266" cy="338554"/>
              </a:xfrm>
              <a:prstGeom prst="rect">
                <a:avLst/>
              </a:prstGeom>
              <a:blipFill>
                <a:blip r:embed="rId2"/>
                <a:stretch>
                  <a:fillRect l="-1147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1DE3F91-E721-43CB-A972-35759E92528C}"/>
                  </a:ext>
                </a:extLst>
              </p:cNvPr>
              <p:cNvSpPr/>
              <p:nvPr/>
            </p:nvSpPr>
            <p:spPr>
              <a:xfrm>
                <a:off x="7880853" y="5374569"/>
                <a:ext cx="26572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Ambient Temperature</a:t>
                </a:r>
                <a14:m>
                  <m:oMath xmlns:m="http://schemas.openxmlformats.org/officeDocument/2006/math">
                    <m:r>
                      <a:rPr lang="en-US" sz="1600" b="1">
                        <a:latin typeface="Cambria Math" panose="02040503050406030204" pitchFamily="18" charset="0"/>
                      </a:rPr>
                      <m:t>(°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sz="16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b="1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1DE3F91-E721-43CB-A972-35759E925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853" y="5374569"/>
                <a:ext cx="2657266" cy="338554"/>
              </a:xfrm>
              <a:prstGeom prst="rect">
                <a:avLst/>
              </a:prstGeom>
              <a:blipFill>
                <a:blip r:embed="rId3"/>
                <a:stretch>
                  <a:fillRect l="-1376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38CC086-AF97-4545-A9B2-3D80D03C79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67" b="9178"/>
          <a:stretch/>
        </p:blipFill>
        <p:spPr>
          <a:xfrm>
            <a:off x="1276703" y="1136029"/>
            <a:ext cx="10000095" cy="40589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7617" y="6002407"/>
            <a:ext cx="978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temperature variable as an example here but the concept/method extends to other environmental variables too.</a:t>
            </a:r>
          </a:p>
        </p:txBody>
      </p:sp>
    </p:spTree>
    <p:extLst>
      <p:ext uri="{BB962C8B-B14F-4D97-AF65-F5344CB8AC3E}">
        <p14:creationId xmlns:p14="http://schemas.microsoft.com/office/powerpoint/2010/main" val="1196258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507" y="102702"/>
            <a:ext cx="12021953" cy="10523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Turbine-to-Turbine Comparison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 Model for Additional Control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 algn="ctr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/>
          </a:p>
          <a:p>
            <a:pPr lvl="1" algn="ctr">
              <a:buFontTx/>
              <a:buChar char="-"/>
            </a:pPr>
            <a:endParaRPr lang="en-US" dirty="0"/>
          </a:p>
          <a:p>
            <a:pPr marL="457200" lvl="1" indent="0" algn="ctr">
              <a:buNone/>
            </a:pPr>
            <a:endParaRPr lang="en-US" dirty="0"/>
          </a:p>
          <a:p>
            <a:pPr marL="457200" lvl="1" indent="0" algn="ctr">
              <a:buNone/>
            </a:pPr>
            <a:endParaRPr lang="en-US" dirty="0"/>
          </a:p>
        </p:txBody>
      </p:sp>
      <p:sp>
        <p:nvSpPr>
          <p:cNvPr id="2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1ECA237-F9B2-4D66-BE06-E3E46ABE2CF9}" type="slidenum">
              <a:rPr lang="en-US" smtClean="0"/>
              <a:t>9</a:t>
            </a:fld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8001" y="659466"/>
            <a:ext cx="114917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AutoNum type="arabicPeriod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1573" y="813470"/>
                <a:ext cx="10259727" cy="5812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1.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Use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dirty="0" err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𝑜𝑙𝑑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400" i="1" dirty="0" err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400" i="1" dirty="0" err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𝑜𝑙𝑑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train a GP model</a:t>
                </a:r>
              </a:p>
              <a:p>
                <a:pPr>
                  <a:lnSpc>
                    <a:spcPct val="110000"/>
                  </a:lnSpc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b="1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𝑜𝑙𝑑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4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4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𝑜𝑙𝑑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 GP model, i.e.,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𝑃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𝒙</m:t>
                    </m:r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F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GP model is the mathematical surrogate of the old turbine </a:t>
                </a:r>
              </a:p>
              <a:p>
                <a:pPr>
                  <a:lnSpc>
                    <a:spcPct val="110000"/>
                  </a:lnSpc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2.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the GP model</a:t>
                </a:r>
              </a:p>
              <a:p>
                <a:pPr>
                  <a:lnSpc>
                    <a:spcPct val="110000"/>
                  </a:lnSpc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sz="24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GP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sz="24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𝑛𝑒𝑤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solidFill>
                      <a:srgbClr val="00B05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𝑃</m:t>
                        </m:r>
                      </m:e>
                    </m:acc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 (</m:t>
                    </m:r>
                    <m:sSub>
                      <m:sSubPr>
                        <m:ctrlPr>
                          <a:rPr lang="en-US" sz="2400" b="1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400" b="1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lang="en-US" sz="2400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𝑛𝑒𝑤</m:t>
                        </m:r>
                      </m:sub>
                    </m:sSub>
                    <m:r>
                      <a:rPr lang="en-US" sz="24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10000"/>
                  </a:lnSpc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As if running the old turbine under the new environments</a:t>
                </a:r>
              </a:p>
              <a:p>
                <a:pPr>
                  <a:lnSpc>
                    <a:spcPct val="110000"/>
                  </a:lnSpc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3.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Compare the same turbine over different periods,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𝑃</m:t>
                        </m:r>
                      </m:e>
                    </m:acc>
                    <m:r>
                      <a:rPr lang="en-US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𝑛𝑒𝑤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  <a:sym typeface="Wingdings" panose="05000000000000000000" pitchFamily="2" charset="2"/>
                  </a:rPr>
                  <a:t> with the observed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𝑛𝑒𝑤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or compare two turbines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#1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𝑛𝑒𝑤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anose="05000000000000000000" pitchFamily="2" charset="2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#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𝒙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anose="05000000000000000000" pitchFamily="2" charset="2"/>
                          </a:rPr>
                          <m:t>𝑛𝑒𝑤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73" y="813470"/>
                <a:ext cx="10259727" cy="5812553"/>
              </a:xfrm>
              <a:prstGeom prst="rect">
                <a:avLst/>
              </a:prstGeom>
              <a:blipFill>
                <a:blip r:embed="rId2"/>
                <a:stretch>
                  <a:fillRect l="-891" t="-629" b="-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5028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1243</Words>
  <Application>Microsoft Office PowerPoint</Application>
  <PresentationFormat>Widescreen</PresentationFormat>
  <Paragraphs>374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Summary of research work with Goldwind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Dwight Look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research work with Goldwind</dc:title>
  <dc:creator>Ding, Yu</dc:creator>
  <cp:lastModifiedBy>NITESH KUMAR</cp:lastModifiedBy>
  <cp:revision>194</cp:revision>
  <dcterms:created xsi:type="dcterms:W3CDTF">2019-06-16T13:12:11Z</dcterms:created>
  <dcterms:modified xsi:type="dcterms:W3CDTF">2019-12-18T03:24:09Z</dcterms:modified>
</cp:coreProperties>
</file>